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72" r:id="rId5"/>
    <p:sldId id="276" r:id="rId6"/>
    <p:sldId id="258" r:id="rId7"/>
    <p:sldId id="273" r:id="rId8"/>
    <p:sldId id="259" r:id="rId9"/>
    <p:sldId id="269" r:id="rId10"/>
    <p:sldId id="260" r:id="rId11"/>
    <p:sldId id="261" r:id="rId12"/>
    <p:sldId id="275" r:id="rId13"/>
    <p:sldId id="271" r:id="rId14"/>
    <p:sldId id="268" r:id="rId15"/>
    <p:sldId id="270" r:id="rId16"/>
    <p:sldId id="274" r:id="rId17"/>
    <p:sldId id="262" r:id="rId18"/>
    <p:sldId id="263" r:id="rId19"/>
    <p:sldId id="264" r:id="rId20"/>
    <p:sldId id="265" r:id="rId21"/>
    <p:sldId id="266" r:id="rId22"/>
    <p:sldId id="277" r:id="rId23"/>
    <p:sldId id="26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hyperlink" Target="http://tbrycekelly.shinyapps.io/SvenDataAnalysis/&#13;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r-bloggers.com/" TargetMode="External"/><Relationship Id="rId4" Type="http://schemas.openxmlformats.org/officeDocument/2006/relationships/hyperlink" Target="http://jupyter.org/" TargetMode="External"/><Relationship Id="rId3" Type="http://schemas.openxmlformats.org/officeDocument/2006/relationships/hyperlink" Target="http://zevross.com/blog/2016/04/19/r-powered-web-applications-with-shiny-a-tutorial-and-cheat-sheet-with-40-example-apps/" TargetMode="External"/><Relationship Id="rId2" Type="http://schemas.openxmlformats.org/officeDocument/2006/relationships/hyperlink" Target="http://shinyapps.io/" TargetMode="External"/><Relationship Id="rId1" Type="http://schemas.openxmlformats.org/officeDocument/2006/relationships/hyperlink" Target="http://shiny.rstudio.com/tutoria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x-none" altLang="en-US"/>
              <a:t>Introduction to Shiny for Scientists</a:t>
            </a:r>
            <a:endParaRPr lang="x-none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8515"/>
            <a:ext cx="9144000" cy="629920"/>
          </a:xfrm>
        </p:spPr>
        <p:txBody>
          <a:bodyPr/>
          <a:p>
            <a:r>
              <a:rPr lang="x-none" altLang="en-US"/>
              <a:t>Thomas Bryce Kelly</a:t>
            </a:r>
            <a:endParaRPr lang="x-none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4872355"/>
            <a:ext cx="1786255" cy="1786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Flexible IO</a:t>
            </a:r>
            <a:endParaRPr lang="x-none" alt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202430" y="714375"/>
          <a:ext cx="10515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What you Want...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Simple function to do it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Image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renderImage()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Plot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renderPlot()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Table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renderTable()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Download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renderDownload()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i="1"/>
                        <a:t>Any</a:t>
                      </a:r>
                      <a:endParaRPr lang="x-none" i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renderUI()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8420" y="3228340"/>
            <a:ext cx="5218430" cy="31362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12140" y="3902075"/>
            <a:ext cx="3557905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/>
              <a:t>Add plots, text, images, and downloads together with inputs</a:t>
            </a:r>
            <a:endParaRPr lang="x-none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Examples</a:t>
            </a:r>
            <a:endParaRPr lang="x-none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x-none" altLang="en-US"/>
              <a:t>What is possible with Shiny?</a:t>
            </a:r>
            <a:endParaRPr lang="x-none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Examples</a:t>
            </a:r>
            <a:endParaRPr lang="x-none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1192530" y="3929380"/>
            <a:ext cx="2371725" cy="1554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x-none" altLang="en-US" sz="4800"/>
              <a:t>Shiny</a:t>
            </a:r>
            <a:endParaRPr lang="x-none" altLang="en-US" sz="4800"/>
          </a:p>
          <a:p>
            <a:pPr algn="ctr"/>
            <a:r>
              <a:rPr lang="x-none" altLang="en-US" sz="4800"/>
              <a:t>Gallery</a:t>
            </a:r>
            <a:endParaRPr lang="x-none" altLang="en-US" sz="4800"/>
          </a:p>
        </p:txBody>
      </p:sp>
      <p:sp>
        <p:nvSpPr>
          <p:cNvPr id="6" name="Text Box 5"/>
          <p:cNvSpPr txBox="1"/>
          <p:nvPr/>
        </p:nvSpPr>
        <p:spPr>
          <a:xfrm>
            <a:off x="7948295" y="4211955"/>
            <a:ext cx="3440430" cy="1432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x-none" altLang="en-US" sz="4400"/>
              <a:t>Detailed</a:t>
            </a:r>
            <a:endParaRPr lang="x-none" altLang="en-US" sz="4400"/>
          </a:p>
          <a:p>
            <a:pPr algn="ctr"/>
            <a:r>
              <a:rPr lang="x-none" altLang="en-US" sz="4400"/>
              <a:t>example </a:t>
            </a:r>
            <a:endParaRPr lang="x-none" altLang="en-US" sz="4400"/>
          </a:p>
        </p:txBody>
      </p:sp>
      <p:sp>
        <p:nvSpPr>
          <p:cNvPr id="8" name="Bent Arrow 7"/>
          <p:cNvSpPr/>
          <p:nvPr/>
        </p:nvSpPr>
        <p:spPr>
          <a:xfrm rot="10800000">
            <a:off x="3790315" y="3340735"/>
            <a:ext cx="1304290" cy="1885315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0800000" flipH="1">
            <a:off x="5565140" y="3354070"/>
            <a:ext cx="2018665" cy="1677670"/>
          </a:xfrm>
          <a:prstGeom prst="ben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0120" y="1962150"/>
            <a:ext cx="3770630" cy="1325880"/>
          </a:xfrm>
          <a:prstGeom prst="ellipse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184015" y="2232025"/>
            <a:ext cx="24237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4400"/>
              <a:t>Choice?</a:t>
            </a:r>
            <a:endParaRPr lang="x-none" altLang="en-US"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Examples</a:t>
            </a:r>
            <a:endParaRPr lang="x-none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89560" y="1537970"/>
            <a:ext cx="6320155" cy="4968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</a:bodyPr>
          <a:p>
            <a:r>
              <a:rPr lang="en-US" sz="1600">
                <a:latin typeface="Bitstream Vera Sans Mono" charset="0"/>
              </a:rPr>
              <a:t>ui &lt;- fluidPage(title = "Random generator",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tabsetPanel(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        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tabPanel(title = "Normal data",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plotOutput("norm"),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actionButton("renorm", "Resample")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),</a:t>
            </a:r>
            <a:endParaRPr lang="en-US" sz="1600">
              <a:latin typeface="Bitstream Vera Sans Mono" charset="0"/>
            </a:endParaRPr>
          </a:p>
          <a:p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tabPanel(title = "Uniform data",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plotOutput("unif"),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actionButton("reunif", "Resample")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),</a:t>
            </a:r>
            <a:endParaRPr lang="en-US" sz="1600">
              <a:latin typeface="Bitstream Vera Sans Mono" charset="0"/>
            </a:endParaRPr>
          </a:p>
          <a:p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tabPanel(title = "Chi Squared data",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plotOutput("chisq"),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  actionButton("rechisq", "Resample")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)</a:t>
            </a:r>
            <a:endParaRPr lang="en-US" sz="1600">
              <a:latin typeface="Bitstream Vera Sans Mono" charset="0"/>
            </a:endParaRPr>
          </a:p>
          <a:p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)</a:t>
            </a:r>
            <a:endParaRPr lang="en-US" sz="1600">
              <a:latin typeface="Bitstream Vera Sans Mono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772910" y="3382010"/>
            <a:ext cx="580390" cy="90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747000" y="1993900"/>
            <a:ext cx="359410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charset="0"/>
              <a:buNone/>
            </a:pPr>
            <a:r>
              <a:rPr lang="x-none" altLang="en-US" sz="2400"/>
              <a:t>UI</a:t>
            </a:r>
            <a:endParaRPr lang="x-none" altLang="en-US" sz="2400"/>
          </a:p>
          <a:p>
            <a:pPr marL="285750" indent="-285750">
              <a:buFont typeface="Arial" charset="0"/>
              <a:buChar char="•"/>
            </a:pPr>
            <a:r>
              <a:rPr lang="x-none" altLang="en-US" sz="2400"/>
              <a:t>Tab Panel 1</a:t>
            </a:r>
            <a:endParaRPr lang="x-none" altLang="en-US" sz="2400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/>
              <a:t>Plot </a:t>
            </a:r>
            <a:r>
              <a:rPr lang="x-none" altLang="en-US" sz="2400" i="1"/>
              <a:t>normal</a:t>
            </a:r>
            <a:endParaRPr lang="x-none" altLang="en-US" sz="2400" i="1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/>
              <a:t>Button</a:t>
            </a:r>
            <a:endParaRPr lang="x-none" altLang="en-US" sz="2400"/>
          </a:p>
          <a:p>
            <a:pPr marL="285750" indent="-285750">
              <a:buFont typeface="Arial" charset="0"/>
              <a:buChar char="•"/>
            </a:pPr>
            <a:r>
              <a:rPr lang="x-none" altLang="en-US" sz="2400"/>
              <a:t>Tab Panel 2</a:t>
            </a:r>
            <a:endParaRPr lang="x-none" altLang="en-US" sz="2400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/>
              <a:t>Plot </a:t>
            </a:r>
            <a:r>
              <a:rPr lang="x-none" altLang="en-US" sz="2400" i="1"/>
              <a:t>uniform</a:t>
            </a:r>
            <a:endParaRPr lang="x-none" altLang="en-US" sz="2400" i="1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>
                <a:sym typeface="+mn-ea"/>
              </a:rPr>
              <a:t>Button</a:t>
            </a:r>
            <a:endParaRPr lang="x-none" altLang="en-US" sz="2400" i="1"/>
          </a:p>
          <a:p>
            <a:pPr marL="285750" indent="-285750">
              <a:buFont typeface="Arial" charset="0"/>
              <a:buChar char="•"/>
            </a:pPr>
            <a:r>
              <a:rPr lang="x-none" altLang="en-US" sz="2400"/>
              <a:t>Tab Panel 3</a:t>
            </a:r>
            <a:endParaRPr lang="x-none" altLang="en-US" sz="2400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/>
              <a:t>Plot </a:t>
            </a:r>
            <a:r>
              <a:rPr lang="x-none" altLang="en-US" sz="2400" i="1"/>
              <a:t>chi-sq</a:t>
            </a:r>
            <a:endParaRPr lang="x-none" altLang="en-US" sz="2400" i="1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>
                <a:sym typeface="+mn-ea"/>
              </a:rPr>
              <a:t>Button</a:t>
            </a:r>
            <a:endParaRPr lang="x-none" altLang="en-US" sz="24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Examples</a:t>
            </a:r>
            <a:endParaRPr lang="x-none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28600" y="1537970"/>
            <a:ext cx="6516370" cy="43586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</a:bodyPr>
          <a:p>
            <a:r>
              <a:rPr lang="en-US" sz="1400">
                <a:latin typeface="Bitstream Vera Sans Mono" charset="0"/>
              </a:rPr>
              <a:t>server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function(input, output) {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rv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reactiveValues(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  norm = rnorm(500), 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  unif = runif(500),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  chisq = rchisq(500, 2))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observeEvent(input$renorm,{ rv$norm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rnorm(500) })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observeEvent(input$reunif,{ rv$unif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runif(500) })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observeEvent(input$rechisq,{ rv$chisq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rchisq(500,2) })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output$norm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renderPlot({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  hist(rv$norm)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})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output$unif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renderPlot({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  hist(rv$unif)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})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output$chisq </a:t>
            </a:r>
            <a:r>
              <a:rPr lang="x-none" altLang="en-US" sz="1400">
                <a:latin typeface="Bitstream Vera Sans Mono" charset="0"/>
              </a:rPr>
              <a:t>=</a:t>
            </a:r>
            <a:r>
              <a:rPr lang="en-US" sz="1400">
                <a:latin typeface="Bitstream Vera Sans Mono" charset="0"/>
              </a:rPr>
              <a:t> renderPlot({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  hist(rv$chisq)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  })</a:t>
            </a:r>
            <a:endParaRPr lang="en-US" sz="1400">
              <a:latin typeface="Bitstream Vera Sans Mono" charset="0"/>
            </a:endParaRPr>
          </a:p>
          <a:p>
            <a:r>
              <a:rPr lang="en-US" sz="1400">
                <a:latin typeface="Bitstream Vera Sans Mono" charset="0"/>
              </a:rPr>
              <a:t>}</a:t>
            </a:r>
            <a:endParaRPr lang="en-US" sz="1400">
              <a:latin typeface="Bitstream Vera Sans Mono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772910" y="3382010"/>
            <a:ext cx="580390" cy="90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644130" y="1610995"/>
            <a:ext cx="416369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charset="0"/>
              <a:buNone/>
            </a:pPr>
            <a:r>
              <a:rPr lang="x-none" altLang="en-US" sz="2400"/>
              <a:t>Server</a:t>
            </a:r>
            <a:endParaRPr lang="x-none" altLang="en-US" sz="2400"/>
          </a:p>
          <a:p>
            <a:pPr marL="342900" indent="-342900">
              <a:buFont typeface="Arial" charset="0"/>
              <a:buChar char="•"/>
            </a:pPr>
            <a:r>
              <a:rPr lang="x-none" altLang="en-US" sz="2400"/>
              <a:t>Variables norm, unif, chisq</a:t>
            </a:r>
            <a:endParaRPr lang="x-none" altLang="en-US" sz="2400"/>
          </a:p>
          <a:p>
            <a:pPr marL="342900" indent="-342900">
              <a:buFont typeface="Arial" charset="0"/>
              <a:buChar char="•"/>
            </a:pPr>
            <a:r>
              <a:rPr lang="x-none" altLang="en-US" sz="2400"/>
              <a:t>Button actions</a:t>
            </a:r>
            <a:endParaRPr lang="x-none" altLang="en-US" sz="2400"/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/>
              <a:t>new random values</a:t>
            </a:r>
            <a:endParaRPr lang="x-none" altLang="en-US" sz="2400"/>
          </a:p>
          <a:p>
            <a:pPr marL="342900" lvl="0" indent="-342900">
              <a:buFont typeface="Arial" charset="0"/>
              <a:buChar char="•"/>
            </a:pPr>
            <a:r>
              <a:rPr lang="x-none" altLang="en-US" sz="2400"/>
              <a:t>Plot normal</a:t>
            </a:r>
            <a:endParaRPr lang="x-none" altLang="en-US" sz="2400"/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/>
              <a:t>histogram of norm</a:t>
            </a:r>
            <a:endParaRPr lang="x-none" altLang="en-US" sz="2400"/>
          </a:p>
          <a:p>
            <a:pPr marL="342900" lvl="0" indent="-342900">
              <a:buFont typeface="Arial" charset="0"/>
              <a:buChar char="•"/>
            </a:pPr>
            <a:r>
              <a:rPr lang="x-none" altLang="en-US" sz="2400"/>
              <a:t>Plot uniform</a:t>
            </a:r>
            <a:endParaRPr lang="x-none" altLang="en-US" sz="2400"/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/>
              <a:t>histogram of uniform</a:t>
            </a:r>
            <a:endParaRPr lang="x-none" altLang="en-US" sz="2400"/>
          </a:p>
          <a:p>
            <a:pPr marL="342900" lvl="0" indent="-342900">
              <a:buFont typeface="Arial" charset="0"/>
              <a:buChar char="•"/>
            </a:pPr>
            <a:r>
              <a:rPr lang="x-none" altLang="en-US" sz="2400"/>
              <a:t>Plot chi-sq</a:t>
            </a:r>
            <a:endParaRPr lang="x-none" altLang="en-US" sz="2400"/>
          </a:p>
          <a:p>
            <a:pPr marL="800100" lvl="1" indent="-342900">
              <a:buFont typeface="Arial" charset="0"/>
              <a:buChar char="•"/>
            </a:pPr>
            <a:r>
              <a:rPr lang="x-none" altLang="en-US" sz="2400"/>
              <a:t>histogram of chi-sq</a:t>
            </a:r>
            <a:endParaRPr lang="x-none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Deployment</a:t>
            </a:r>
            <a:endParaRPr lang="x-none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x-none" altLang="en-US"/>
              <a:t>How do I make Shiny work for me?</a:t>
            </a:r>
            <a:endParaRPr lang="x-none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Deployment </a:t>
            </a:r>
            <a:r>
              <a:rPr lang="x-none" altLang="en-US" sz="2800"/>
              <a:t>(network architecture)</a:t>
            </a:r>
            <a:endParaRPr lang="x-none" altLang="en-US" sz="2800"/>
          </a:p>
        </p:txBody>
      </p:sp>
      <p:grpSp>
        <p:nvGrpSpPr>
          <p:cNvPr id="6" name="Group 5"/>
          <p:cNvGrpSpPr/>
          <p:nvPr/>
        </p:nvGrpSpPr>
        <p:grpSpPr>
          <a:xfrm>
            <a:off x="2465070" y="3195320"/>
            <a:ext cx="1501140" cy="1315720"/>
            <a:chOff x="3132" y="3956"/>
            <a:chExt cx="2364" cy="2072"/>
          </a:xfrm>
        </p:grpSpPr>
        <p:sp>
          <p:nvSpPr>
            <p:cNvPr id="4" name="Rectangle 3"/>
            <p:cNvSpPr/>
            <p:nvPr/>
          </p:nvSpPr>
          <p:spPr>
            <a:xfrm>
              <a:off x="3132" y="3956"/>
              <a:ext cx="2365" cy="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/>
                <a:t>Client</a:t>
              </a:r>
              <a:endParaRPr lang="x-none" altLang="en-US" sz="28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200" y="3155950"/>
            <a:ext cx="1501775" cy="1316355"/>
            <a:chOff x="3132" y="3956"/>
            <a:chExt cx="2365" cy="2073"/>
          </a:xfrm>
        </p:grpSpPr>
        <p:sp>
          <p:nvSpPr>
            <p:cNvPr id="8" name="Rectangle 7"/>
            <p:cNvSpPr/>
            <p:nvPr/>
          </p:nvSpPr>
          <p:spPr>
            <a:xfrm>
              <a:off x="3132" y="3956"/>
              <a:ext cx="2365" cy="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/>
                <a:t>Server</a:t>
              </a:r>
              <a:endParaRPr lang="x-none" altLang="en-US" sz="2800"/>
            </a:p>
          </p:txBody>
        </p:sp>
      </p:grpSp>
      <p:sp>
        <p:nvSpPr>
          <p:cNvPr id="10" name="Curved Right Arrow 9"/>
          <p:cNvSpPr/>
          <p:nvPr/>
        </p:nvSpPr>
        <p:spPr>
          <a:xfrm rot="5400000">
            <a:off x="5250180" y="720725"/>
            <a:ext cx="839470" cy="396621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6200000">
            <a:off x="5273675" y="3053715"/>
            <a:ext cx="839470" cy="396621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602220" y="3858260"/>
            <a:ext cx="10255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1600"/>
              <a:t>Running R script</a:t>
            </a:r>
            <a:endParaRPr lang="x-none" altLang="en-US" sz="1600"/>
          </a:p>
        </p:txBody>
      </p:sp>
      <p:sp>
        <p:nvSpPr>
          <p:cNvPr id="13" name="Text Box 12"/>
          <p:cNvSpPr txBox="1"/>
          <p:nvPr/>
        </p:nvSpPr>
        <p:spPr>
          <a:xfrm>
            <a:off x="2510155" y="4006215"/>
            <a:ext cx="13468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1600"/>
              <a:t>Web browser</a:t>
            </a:r>
            <a:endParaRPr lang="x-none" altLang="en-US" sz="1600"/>
          </a:p>
        </p:txBody>
      </p:sp>
      <p:sp>
        <p:nvSpPr>
          <p:cNvPr id="14" name="Text Box 13"/>
          <p:cNvSpPr txBox="1"/>
          <p:nvPr/>
        </p:nvSpPr>
        <p:spPr>
          <a:xfrm>
            <a:off x="7054215" y="6313170"/>
            <a:ext cx="497268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000"/>
              <a:t>This </a:t>
            </a:r>
            <a:r>
              <a:rPr lang="x-none" altLang="en-US" sz="2000" b="1"/>
              <a:t>is</a:t>
            </a:r>
            <a:r>
              <a:rPr lang="x-none" altLang="en-US" sz="2000"/>
              <a:t> the architecture used when run locally</a:t>
            </a:r>
            <a:endParaRPr lang="x-none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Deployment </a:t>
            </a:r>
            <a:r>
              <a:rPr lang="x-none" altLang="en-US" sz="2800"/>
              <a:t>(network architecture)</a:t>
            </a:r>
            <a:endParaRPr lang="x-none" altLang="en-US" sz="2800"/>
          </a:p>
        </p:txBody>
      </p:sp>
      <p:grpSp>
        <p:nvGrpSpPr>
          <p:cNvPr id="6" name="Group 5"/>
          <p:cNvGrpSpPr/>
          <p:nvPr/>
        </p:nvGrpSpPr>
        <p:grpSpPr>
          <a:xfrm>
            <a:off x="823595" y="3195320"/>
            <a:ext cx="1501140" cy="1315720"/>
            <a:chOff x="3132" y="3956"/>
            <a:chExt cx="2364" cy="2072"/>
          </a:xfrm>
        </p:grpSpPr>
        <p:sp>
          <p:nvSpPr>
            <p:cNvPr id="4" name="Rectangle 3"/>
            <p:cNvSpPr/>
            <p:nvPr/>
          </p:nvSpPr>
          <p:spPr>
            <a:xfrm>
              <a:off x="3132" y="3956"/>
              <a:ext cx="2365" cy="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/>
                <a:t>Client</a:t>
              </a:r>
              <a:endParaRPr lang="x-none" altLang="en-US" sz="28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339705" y="3093720"/>
            <a:ext cx="1501775" cy="1316355"/>
            <a:chOff x="3132" y="3956"/>
            <a:chExt cx="2365" cy="2073"/>
          </a:xfrm>
        </p:grpSpPr>
        <p:sp>
          <p:nvSpPr>
            <p:cNvPr id="8" name="Rectangle 7"/>
            <p:cNvSpPr/>
            <p:nvPr/>
          </p:nvSpPr>
          <p:spPr>
            <a:xfrm>
              <a:off x="3132" y="3956"/>
              <a:ext cx="2365" cy="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/>
                <a:t>Server</a:t>
              </a:r>
              <a:endParaRPr lang="x-none" altLang="en-US" sz="2800"/>
            </a:p>
          </p:txBody>
        </p:sp>
      </p:grpSp>
      <p:sp>
        <p:nvSpPr>
          <p:cNvPr id="10" name="Curved Right Arrow 9"/>
          <p:cNvSpPr/>
          <p:nvPr/>
        </p:nvSpPr>
        <p:spPr>
          <a:xfrm rot="5400000">
            <a:off x="8890635" y="829310"/>
            <a:ext cx="839470" cy="345948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6200000">
            <a:off x="8982075" y="3219450"/>
            <a:ext cx="839470" cy="340677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85560" y="3096260"/>
            <a:ext cx="1501775" cy="1316355"/>
            <a:chOff x="3132" y="3972"/>
            <a:chExt cx="2365" cy="2073"/>
          </a:xfrm>
        </p:grpSpPr>
        <p:sp>
          <p:nvSpPr>
            <p:cNvPr id="12" name="Rectangle 11"/>
            <p:cNvSpPr/>
            <p:nvPr/>
          </p:nvSpPr>
          <p:spPr>
            <a:xfrm>
              <a:off x="3132" y="3972"/>
              <a:ext cx="2365" cy="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>
                  <a:solidFill>
                    <a:schemeClr val="bg1"/>
                  </a:solidFill>
                </a:rPr>
                <a:t>ISP</a:t>
              </a:r>
              <a:endParaRPr lang="x-none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5080" y="3181350"/>
            <a:ext cx="1501775" cy="1316355"/>
            <a:chOff x="3132" y="3972"/>
            <a:chExt cx="2365" cy="2073"/>
          </a:xfrm>
        </p:grpSpPr>
        <p:sp>
          <p:nvSpPr>
            <p:cNvPr id="16" name="Rectangle 15"/>
            <p:cNvSpPr/>
            <p:nvPr/>
          </p:nvSpPr>
          <p:spPr>
            <a:xfrm>
              <a:off x="3132" y="3972"/>
              <a:ext cx="2365" cy="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3278" y="4167"/>
              <a:ext cx="2136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>
                  <a:solidFill>
                    <a:schemeClr val="bg1"/>
                  </a:solidFill>
                </a:rPr>
                <a:t>Network Switch</a:t>
              </a:r>
              <a:endParaRPr lang="x-none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18" name="Curved Right Arrow 17"/>
          <p:cNvSpPr/>
          <p:nvPr/>
        </p:nvSpPr>
        <p:spPr>
          <a:xfrm rot="5400000">
            <a:off x="5479415" y="1593215"/>
            <a:ext cx="839470" cy="210312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6200000">
            <a:off x="5684520" y="3951605"/>
            <a:ext cx="839470" cy="209296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6200000">
            <a:off x="2752090" y="3747770"/>
            <a:ext cx="839470" cy="260985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>
            <a:off x="2438400" y="1322070"/>
            <a:ext cx="839470" cy="263017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780" y="1880870"/>
            <a:ext cx="5366385" cy="3843655"/>
          </a:xfrm>
          <a:prstGeom prst="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 rot="16200000">
            <a:off x="-1461770" y="3568065"/>
            <a:ext cx="39154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400"/>
              <a:t>FSU Network</a:t>
            </a:r>
            <a:endParaRPr lang="x-non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Deployment </a:t>
            </a:r>
            <a:r>
              <a:rPr lang="x-none" altLang="en-US" sz="2800"/>
              <a:t>(network architecture)</a:t>
            </a:r>
            <a:endParaRPr lang="x-none" altLang="en-US" sz="2800"/>
          </a:p>
        </p:txBody>
      </p:sp>
      <p:grpSp>
        <p:nvGrpSpPr>
          <p:cNvPr id="6" name="Group 5"/>
          <p:cNvGrpSpPr/>
          <p:nvPr/>
        </p:nvGrpSpPr>
        <p:grpSpPr>
          <a:xfrm>
            <a:off x="823595" y="3195320"/>
            <a:ext cx="1501140" cy="1315720"/>
            <a:chOff x="3132" y="3956"/>
            <a:chExt cx="2364" cy="2072"/>
          </a:xfrm>
        </p:grpSpPr>
        <p:sp>
          <p:nvSpPr>
            <p:cNvPr id="4" name="Rectangle 3"/>
            <p:cNvSpPr/>
            <p:nvPr/>
          </p:nvSpPr>
          <p:spPr>
            <a:xfrm>
              <a:off x="3132" y="3956"/>
              <a:ext cx="2365" cy="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/>
                <a:t>Client</a:t>
              </a:r>
              <a:endParaRPr lang="x-none" altLang="en-US" sz="28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68750" y="4575175"/>
            <a:ext cx="2910840" cy="706120"/>
            <a:chOff x="3132" y="3956"/>
            <a:chExt cx="2365" cy="2073"/>
          </a:xfrm>
        </p:grpSpPr>
        <p:sp>
          <p:nvSpPr>
            <p:cNvPr id="8" name="Rectangle 7"/>
            <p:cNvSpPr/>
            <p:nvPr/>
          </p:nvSpPr>
          <p:spPr>
            <a:xfrm>
              <a:off x="3132" y="3956"/>
              <a:ext cx="2365" cy="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3375" y="4167"/>
              <a:ext cx="1859" cy="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/>
                <a:t>Server</a:t>
              </a:r>
              <a:endParaRPr lang="x-none" altLang="en-US" sz="2800"/>
            </a:p>
          </p:txBody>
        </p:sp>
      </p:grpSp>
      <p:sp>
        <p:nvSpPr>
          <p:cNvPr id="10" name="Curved Right Arrow 9"/>
          <p:cNvSpPr/>
          <p:nvPr/>
        </p:nvSpPr>
        <p:spPr>
          <a:xfrm rot="5400000">
            <a:off x="8533765" y="553720"/>
            <a:ext cx="839470" cy="415290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6680000">
            <a:off x="8423910" y="2701925"/>
            <a:ext cx="839470" cy="395541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07625" y="3086100"/>
            <a:ext cx="1501775" cy="1316355"/>
            <a:chOff x="3132" y="3972"/>
            <a:chExt cx="2365" cy="2073"/>
          </a:xfrm>
        </p:grpSpPr>
        <p:sp>
          <p:nvSpPr>
            <p:cNvPr id="12" name="Rectangle 11"/>
            <p:cNvSpPr/>
            <p:nvPr/>
          </p:nvSpPr>
          <p:spPr>
            <a:xfrm>
              <a:off x="3132" y="3972"/>
              <a:ext cx="2365" cy="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3375" y="4167"/>
              <a:ext cx="185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>
                  <a:solidFill>
                    <a:schemeClr val="bg1"/>
                  </a:solidFill>
                </a:rPr>
                <a:t>ISP</a:t>
              </a:r>
              <a:endParaRPr lang="x-none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40455" y="3173095"/>
            <a:ext cx="3645535" cy="745956"/>
            <a:chOff x="3132" y="3972"/>
            <a:chExt cx="2365" cy="2073"/>
          </a:xfrm>
        </p:grpSpPr>
        <p:sp>
          <p:nvSpPr>
            <p:cNvPr id="16" name="Rectangle 15"/>
            <p:cNvSpPr/>
            <p:nvPr/>
          </p:nvSpPr>
          <p:spPr>
            <a:xfrm>
              <a:off x="3132" y="3972"/>
              <a:ext cx="2365" cy="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3278" y="4167"/>
              <a:ext cx="2136" cy="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x-none" altLang="en-US" sz="2800">
                  <a:solidFill>
                    <a:schemeClr val="bg1"/>
                  </a:solidFill>
                </a:rPr>
                <a:t>Network Switch</a:t>
              </a:r>
              <a:endParaRPr lang="x-none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1" name="Curved Right Arrow 20"/>
          <p:cNvSpPr/>
          <p:nvPr/>
        </p:nvSpPr>
        <p:spPr>
          <a:xfrm rot="5400000">
            <a:off x="2438400" y="1322070"/>
            <a:ext cx="839470" cy="263017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780" y="1881505"/>
            <a:ext cx="8752840" cy="3843655"/>
          </a:xfrm>
          <a:prstGeom prst="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 rot="16200000">
            <a:off x="-1461770" y="3568065"/>
            <a:ext cx="39154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400"/>
              <a:t>FSU Network</a:t>
            </a:r>
            <a:endParaRPr lang="x-none" altLang="en-US" sz="2400"/>
          </a:p>
        </p:txBody>
      </p:sp>
      <p:sp>
        <p:nvSpPr>
          <p:cNvPr id="14" name="Right Arrow 13"/>
          <p:cNvSpPr/>
          <p:nvPr/>
        </p:nvSpPr>
        <p:spPr>
          <a:xfrm>
            <a:off x="2505710" y="3454400"/>
            <a:ext cx="942975" cy="2482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flipV="1">
            <a:off x="1979295" y="4509770"/>
            <a:ext cx="2019935" cy="621030"/>
          </a:xfrm>
          <a:prstGeom prst="ben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flipH="1">
            <a:off x="2220595" y="4087495"/>
            <a:ext cx="1914525" cy="487045"/>
          </a:xfrm>
          <a:prstGeom prst="ben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Deployment</a:t>
            </a:r>
            <a:endParaRPr lang="x-none" alt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1445895" y="1990725"/>
          <a:ext cx="9632315" cy="337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945"/>
                <a:gridCol w="2682240"/>
                <a:gridCol w="4723130"/>
              </a:tblGrid>
              <a:tr h="53594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/>
                        <a:t>Server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/>
                        <a:t>Pros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/>
                        <a:t>Cons</a:t>
                      </a:r>
                      <a:endParaRPr lang="x-none" sz="2000"/>
                    </a:p>
                  </a:txBody>
                  <a:tcPr/>
                </a:tc>
              </a:tr>
              <a:tr h="90043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/>
                        <a:t>ShinyApps.io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Reliability</a:t>
                      </a:r>
                      <a:endParaRPr lang="x-none" sz="200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Cloud Based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Limited Free Version ($10/mo for basic)</a:t>
                      </a:r>
                      <a:endParaRPr lang="x-none" sz="2000"/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/>
                        <a:t>My server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>
                          <a:sym typeface="+mn-ea"/>
                        </a:rPr>
                        <a:t>Cloud Based</a:t>
                      </a:r>
                      <a:endParaRPr lang="x-none" sz="2000">
                        <a:sym typeface="+mn-ea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>
                          <a:sym typeface="+mn-ea"/>
                        </a:rPr>
                        <a:t>Control/No limits</a:t>
                      </a:r>
                      <a:endParaRPr lang="x-none" sz="20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Less reliable than commercial product</a:t>
                      </a:r>
                      <a:endParaRPr lang="x-none" sz="200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Electric Costs</a:t>
                      </a:r>
                      <a:endParaRPr lang="x-none" sz="2000"/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/>
                        <a:t>Lab Computer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Reliability</a:t>
                      </a:r>
                      <a:endParaRPr lang="x-none" sz="200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No limits</a:t>
                      </a:r>
                      <a:endParaRPr lang="x-none" sz="2000"/>
                    </a:p>
                  </a:txBody>
                  <a:tcPr/>
                </a:tc>
                <a:tc>
                  <a:txBody>
                    <a:bodyPr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Local Only</a:t>
                      </a:r>
                      <a:endParaRPr lang="x-none" sz="200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x-none" sz="2000"/>
                        <a:t>Can't share</a:t>
                      </a:r>
                      <a:endParaRPr lang="x-none" sz="2000"/>
                    </a:p>
                  </a:txBody>
                  <a:tcPr/>
                </a:tc>
              </a:tr>
              <a:tr h="53594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other</a:t>
                      </a:r>
                      <a:endParaRPr lang="x-none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Accessability?</a:t>
                      </a:r>
                      <a:endParaRPr lang="x-none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Cost?</a:t>
                      </a:r>
                      <a:endParaRPr lang="x-none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What is Shiny &amp; where should we start</a:t>
            </a:r>
            <a:endParaRPr lang="x-non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70" y="1528445"/>
            <a:ext cx="6827520" cy="2622550"/>
          </a:xfrm>
        </p:spPr>
        <p:txBody>
          <a:bodyPr>
            <a:normAutofit lnSpcReduction="10000"/>
          </a:bodyPr>
          <a:p>
            <a:r>
              <a:rPr lang="x-none" altLang="en-US"/>
              <a:t>The Shiny package provides convenient wrapper functions and a ready-to-use platform</a:t>
            </a:r>
            <a:endParaRPr lang="x-none" altLang="en-US"/>
          </a:p>
          <a:p>
            <a:r>
              <a:rPr lang="x-none" altLang="en-US"/>
              <a:t>Easy to adapt existing R scripts</a:t>
            </a:r>
            <a:endParaRPr lang="x-none" altLang="en-US"/>
          </a:p>
          <a:p>
            <a:r>
              <a:rPr lang="x-none" altLang="en-US"/>
              <a:t>Goal is to create </a:t>
            </a:r>
            <a:r>
              <a:rPr lang="x-none" altLang="en-US" b="1"/>
              <a:t>reactive </a:t>
            </a:r>
            <a:r>
              <a:rPr lang="x-none" altLang="en-US"/>
              <a:t>webpages for data processing</a:t>
            </a:r>
            <a:endParaRPr lang="x-none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834515" y="6205855"/>
            <a:ext cx="90627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3200">
                <a:hlinkClick r:id="rId1" tooltip=""/>
              </a:rPr>
              <a:t>http://tbrycekelly.shinyapps.io/SvenDataAnalysis/</a:t>
            </a:r>
            <a:endParaRPr lang="x-none" altLang="en-US" sz="3200">
              <a:hlinkClick r:id="rId1" tooltip="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66520" y="5904865"/>
            <a:ext cx="17195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/>
              <a:t>An example:</a:t>
            </a:r>
            <a:endParaRPr lang="x-none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2684145" y="4365625"/>
            <a:ext cx="577151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x-none" altLang="en-US" sz="2800" i="1">
                <a:sym typeface="+mn-ea"/>
              </a:rPr>
              <a:t>For Today,</a:t>
            </a:r>
            <a:r>
              <a:rPr lang="x-none" altLang="en-US" sz="2800">
                <a:sym typeface="+mn-ea"/>
              </a:rPr>
              <a:t> </a:t>
            </a:r>
            <a:r>
              <a:rPr lang="x-none" altLang="en-US" sz="2400">
                <a:sym typeface="+mn-ea"/>
              </a:rPr>
              <a:t>a</a:t>
            </a:r>
            <a:r>
              <a:rPr lang="x-none" altLang="en-US" sz="2400">
                <a:sym typeface="+mn-ea"/>
              </a:rPr>
              <a:t>ssume a basic understanding of programming (functions, variables)</a:t>
            </a:r>
            <a:endParaRPr lang="x-none" altLang="en-US" sz="2400"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70" y="212725"/>
            <a:ext cx="1903095" cy="17252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Conclusions</a:t>
            </a:r>
            <a:endParaRPr lang="x-none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x-none" altLang="en-US"/>
              <a:t>Where are we now?</a:t>
            </a:r>
            <a:endParaRPr lang="x-none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Summary</a:t>
            </a:r>
            <a:endParaRPr lang="x-none" altLang="en-US"/>
          </a:p>
        </p:txBody>
      </p:sp>
      <p:sp>
        <p:nvSpPr>
          <p:cNvPr id="8" name="Rounded Rectangle 7"/>
          <p:cNvSpPr/>
          <p:nvPr/>
        </p:nvSpPr>
        <p:spPr>
          <a:xfrm>
            <a:off x="3002915" y="2853690"/>
            <a:ext cx="2868930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468370" y="3009265"/>
            <a:ext cx="193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3600"/>
              <a:t>Task</a:t>
            </a:r>
            <a:endParaRPr lang="x-none" altLang="en-US" sz="3600"/>
          </a:p>
        </p:txBody>
      </p:sp>
      <p:sp>
        <p:nvSpPr>
          <p:cNvPr id="10" name="Text Box 9"/>
          <p:cNvSpPr txBox="1"/>
          <p:nvPr/>
        </p:nvSpPr>
        <p:spPr>
          <a:xfrm>
            <a:off x="1003300" y="3102610"/>
            <a:ext cx="8312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800"/>
              <a:t>Data</a:t>
            </a:r>
            <a:endParaRPr lang="x-none" altLang="en-US" sz="2800"/>
          </a:p>
        </p:txBody>
      </p:sp>
      <p:sp>
        <p:nvSpPr>
          <p:cNvPr id="11" name="Right Arrow 10"/>
          <p:cNvSpPr/>
          <p:nvPr/>
        </p:nvSpPr>
        <p:spPr>
          <a:xfrm>
            <a:off x="1988185" y="3269615"/>
            <a:ext cx="817880" cy="2171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227445" y="3210560"/>
            <a:ext cx="817880" cy="2171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273290" y="712470"/>
            <a:ext cx="2868930" cy="487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Down Arrow Callout 15"/>
          <p:cNvSpPr/>
          <p:nvPr/>
        </p:nvSpPr>
        <p:spPr>
          <a:xfrm>
            <a:off x="7757795" y="978535"/>
            <a:ext cx="1946910" cy="1678305"/>
          </a:xfrm>
          <a:prstGeom prst="downArrowCallout">
            <a:avLst/>
          </a:prstGeom>
          <a:solidFill>
            <a:schemeClr val="accent1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769860" y="1178560"/>
            <a:ext cx="19373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400"/>
              <a:t>User Interface</a:t>
            </a:r>
            <a:endParaRPr lang="x-none" altLang="en-US" sz="2400"/>
          </a:p>
        </p:txBody>
      </p:sp>
      <p:sp>
        <p:nvSpPr>
          <p:cNvPr id="17" name="Down Arrow Callout 16"/>
          <p:cNvSpPr/>
          <p:nvPr/>
        </p:nvSpPr>
        <p:spPr>
          <a:xfrm>
            <a:off x="7793355" y="2906395"/>
            <a:ext cx="1946910" cy="1678305"/>
          </a:xfrm>
          <a:prstGeom prst="downArrowCallout">
            <a:avLst/>
          </a:prstGeom>
          <a:solidFill>
            <a:schemeClr val="accent1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7793990" y="3169920"/>
            <a:ext cx="19373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400"/>
              <a:t>Server</a:t>
            </a:r>
            <a:endParaRPr lang="x-none" altLang="en-US" sz="2400"/>
          </a:p>
        </p:txBody>
      </p:sp>
      <p:sp>
        <p:nvSpPr>
          <p:cNvPr id="19" name="Trapezoid 18"/>
          <p:cNvSpPr/>
          <p:nvPr/>
        </p:nvSpPr>
        <p:spPr>
          <a:xfrm>
            <a:off x="7820025" y="4676775"/>
            <a:ext cx="1884680" cy="786765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7786370" y="4837430"/>
            <a:ext cx="19373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400"/>
              <a:t>Results</a:t>
            </a:r>
            <a:endParaRPr lang="x-none" altLang="en-US" sz="2400"/>
          </a:p>
        </p:txBody>
      </p:sp>
      <p:sp>
        <p:nvSpPr>
          <p:cNvPr id="21" name="Bent Arrow 20"/>
          <p:cNvSpPr/>
          <p:nvPr/>
        </p:nvSpPr>
        <p:spPr>
          <a:xfrm rot="5400000" flipH="1" flipV="1">
            <a:off x="3475990" y="1753870"/>
            <a:ext cx="1169670" cy="6007735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915410" y="5037455"/>
            <a:ext cx="1408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/>
              <a:t>Reuse</a:t>
            </a:r>
            <a:endParaRPr lang="x-none" altLang="en-US"/>
          </a:p>
        </p:txBody>
      </p:sp>
      <p:sp>
        <p:nvSpPr>
          <p:cNvPr id="23" name="Text Box 22"/>
          <p:cNvSpPr txBox="1"/>
          <p:nvPr/>
        </p:nvSpPr>
        <p:spPr>
          <a:xfrm>
            <a:off x="10264140" y="1133475"/>
            <a:ext cx="1095375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400"/>
              <a:t>Buttons</a:t>
            </a:r>
            <a:endParaRPr lang="x-none" altLang="en-US" sz="2400"/>
          </a:p>
          <a:p>
            <a:r>
              <a:rPr lang="x-none" altLang="en-US" sz="2400"/>
              <a:t>Sliders</a:t>
            </a:r>
            <a:endParaRPr lang="x-none" altLang="en-US" sz="2400"/>
          </a:p>
          <a:p>
            <a:r>
              <a:rPr lang="x-none" altLang="en-US" sz="2400"/>
              <a:t>Upload</a:t>
            </a:r>
            <a:endParaRPr lang="x-none" altLang="en-US" sz="2400"/>
          </a:p>
        </p:txBody>
      </p:sp>
      <p:sp>
        <p:nvSpPr>
          <p:cNvPr id="24" name="Text Box 23"/>
          <p:cNvSpPr txBox="1"/>
          <p:nvPr/>
        </p:nvSpPr>
        <p:spPr>
          <a:xfrm>
            <a:off x="10307955" y="4378960"/>
            <a:ext cx="1364615" cy="11887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en-US" sz="2400"/>
              <a:t>Plots</a:t>
            </a:r>
            <a:endParaRPr lang="x-none" altLang="en-US" sz="2400"/>
          </a:p>
          <a:p>
            <a:r>
              <a:rPr lang="x-none" altLang="en-US" sz="2400"/>
              <a:t>Tables</a:t>
            </a:r>
            <a:endParaRPr lang="x-none" altLang="en-US" sz="2400"/>
          </a:p>
          <a:p>
            <a:r>
              <a:rPr lang="x-none" altLang="en-US" sz="2400"/>
              <a:t>Download</a:t>
            </a:r>
            <a:endParaRPr lang="x-none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Broader Scope</a:t>
            </a:r>
            <a:endParaRPr lang="x-non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x-none" altLang="en-US"/>
              <a:t>Best for use in repetative/daily tasks</a:t>
            </a:r>
            <a:endParaRPr lang="x-none" altLang="en-US"/>
          </a:p>
          <a:p>
            <a:r>
              <a:rPr lang="x-none" altLang="en-US"/>
              <a:t>Can be readily shared with colleagues and collaborators </a:t>
            </a:r>
            <a:endParaRPr lang="x-none" altLang="en-US"/>
          </a:p>
          <a:p>
            <a:r>
              <a:rPr lang="x-none" altLang="en-US"/>
              <a:t>R can interface with a variety of other languages (Matlab, Java, Python, C++, to name a few)</a:t>
            </a:r>
            <a:endParaRPr lang="x-none" altLang="en-US"/>
          </a:p>
          <a:p>
            <a:r>
              <a:rPr lang="x-none" altLang="en-US"/>
              <a:t>Not great for development or exploratory analysis</a:t>
            </a:r>
            <a:endParaRPr lang="x-none" altLang="en-US"/>
          </a:p>
          <a:p>
            <a:pPr lvl="1"/>
            <a:r>
              <a:rPr lang="x-none" altLang="en-US"/>
              <a:t>I have another tool for that: Jupyter</a:t>
            </a:r>
            <a:endParaRPr lang="x-none" altLang="en-US"/>
          </a:p>
          <a:p>
            <a:pPr lvl="0"/>
            <a:endParaRPr lang="x-none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Additional Resources</a:t>
            </a:r>
            <a:endParaRPr lang="x-none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755650" y="2708275"/>
            <a:ext cx="4098925" cy="119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charset="0"/>
              <a:buChar char="•"/>
            </a:pPr>
            <a:r>
              <a:rPr lang="en-US">
                <a:hlinkClick r:id="rId1" tooltip=""/>
              </a:rPr>
              <a:t>http://shiny.rstudio.com/tutorial/</a:t>
            </a:r>
            <a:endParaRPr lang="en-US"/>
          </a:p>
          <a:p>
            <a:pPr marL="285750" indent="-285750" algn="l">
              <a:buFont typeface="Arial" charset="0"/>
              <a:buChar char="•"/>
            </a:pPr>
            <a:r>
              <a:rPr lang="x-none" altLang="en-US">
                <a:hlinkClick r:id="rId2" tooltip=""/>
              </a:rPr>
              <a:t>http://shinyapps.io/</a:t>
            </a:r>
            <a:endParaRPr lang="x-none" altLang="en-US">
              <a:hlinkClick r:id="rId2" tooltip="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x-none" altLang="en-US">
                <a:hlinkClick r:id="rId3" tooltip=""/>
              </a:rPr>
              <a:t>http://zevross.com/blog/201...</a:t>
            </a:r>
            <a:endParaRPr lang="x-none" altLang="en-US"/>
          </a:p>
          <a:p>
            <a:pPr marL="285750" indent="-285750" algn="l">
              <a:buFont typeface="Arial" charset="0"/>
              <a:buChar char="•"/>
            </a:pPr>
            <a:endParaRPr lang="x-none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434340" y="2138045"/>
            <a:ext cx="28898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/>
              <a:t>For Shiny</a:t>
            </a:r>
            <a:endParaRPr lang="x-none" altLang="en-US" sz="2800"/>
          </a:p>
        </p:txBody>
      </p:sp>
      <p:sp>
        <p:nvSpPr>
          <p:cNvPr id="6" name="Text Box 5"/>
          <p:cNvSpPr txBox="1"/>
          <p:nvPr/>
        </p:nvSpPr>
        <p:spPr>
          <a:xfrm>
            <a:off x="539750" y="4617720"/>
            <a:ext cx="28898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/>
              <a:t>For R</a:t>
            </a:r>
            <a:endParaRPr lang="x-none" altLang="en-US" sz="2800"/>
          </a:p>
        </p:txBody>
      </p:sp>
      <p:sp>
        <p:nvSpPr>
          <p:cNvPr id="7" name="Text Box 6"/>
          <p:cNvSpPr txBox="1"/>
          <p:nvPr/>
        </p:nvSpPr>
        <p:spPr>
          <a:xfrm>
            <a:off x="6879590" y="1746885"/>
            <a:ext cx="28898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800"/>
              <a:t>General Utilities</a:t>
            </a:r>
            <a:endParaRPr lang="x-none" alt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7094855" y="2159635"/>
            <a:ext cx="32835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charset="0"/>
              <a:buChar char="•"/>
            </a:pPr>
            <a:r>
              <a:rPr lang="x-none" altLang="en-US">
                <a:hlinkClick r:id="rId4" tooltip=""/>
              </a:rPr>
              <a:t>Jupyter Notebook Project</a:t>
            </a:r>
            <a:endParaRPr lang="x-none" altLang="en-US"/>
          </a:p>
          <a:p>
            <a:pPr marL="285750" indent="-285750">
              <a:buFont typeface="Arial" charset="0"/>
              <a:buChar char="•"/>
            </a:pPr>
            <a:endParaRPr lang="x-none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995045" y="5125720"/>
            <a:ext cx="3283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charset="0"/>
              <a:buChar char="•"/>
            </a:pPr>
            <a:r>
              <a:rPr lang="x-none" altLang="en-US"/>
              <a:t>Jupyter Notebook Project</a:t>
            </a:r>
            <a:endParaRPr lang="x-none" altLang="en-US"/>
          </a:p>
          <a:p>
            <a:pPr marL="285750" indent="-285750">
              <a:buFont typeface="Arial" charset="0"/>
              <a:buChar char="•"/>
            </a:pPr>
            <a:r>
              <a:rPr lang="x-none" altLang="en-US"/>
              <a:t>R.matlab package</a:t>
            </a:r>
            <a:endParaRPr lang="x-none" altLang="en-US"/>
          </a:p>
          <a:p>
            <a:pPr marL="285750" indent="-285750">
              <a:buFont typeface="Arial" charset="0"/>
              <a:buChar char="•"/>
            </a:pPr>
            <a:r>
              <a:rPr lang="x-none" altLang="en-US">
                <a:hlinkClick r:id="rId5" tooltip="" action="ppaction://hlinkfile"/>
              </a:rPr>
              <a:t>https://www.r-bloggers.com/</a:t>
            </a:r>
            <a:endParaRPr lang="x-none" altLang="en-US"/>
          </a:p>
          <a:p>
            <a:pPr marL="285750" indent="-285750">
              <a:buFont typeface="Arial" charset="0"/>
              <a:buChar char="•"/>
            </a:pPr>
            <a:endParaRPr lang="x-none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50" y="2835275"/>
            <a:ext cx="391985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Overview</a:t>
            </a:r>
            <a:endParaRPr lang="x-non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320" y="1805305"/>
            <a:ext cx="7439660" cy="4351655"/>
          </a:xfrm>
        </p:spPr>
        <p:txBody>
          <a:bodyPr/>
          <a:p>
            <a:pPr marL="514350" indent="-514350">
              <a:buAutoNum type="arabicPeriod"/>
            </a:pPr>
            <a:r>
              <a:rPr lang="x-none" altLang="en-US" sz="3600"/>
              <a:t>Architecture</a:t>
            </a:r>
            <a:endParaRPr lang="x-none" altLang="en-US" sz="3600"/>
          </a:p>
          <a:p>
            <a:pPr marL="971550" lvl="1" indent="-514350"/>
            <a:r>
              <a:rPr lang="x-none" altLang="en-US" sz="3200" i="1">
                <a:solidFill>
                  <a:schemeClr val="bg2">
                    <a:lumMod val="50000"/>
                  </a:schemeClr>
                </a:solidFill>
              </a:rPr>
              <a:t>What is it and how does it work?</a:t>
            </a:r>
            <a:endParaRPr lang="x-none" altLang="en-US" sz="3200" i="1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x-none" altLang="en-US" sz="3600"/>
              <a:t>Examples</a:t>
            </a:r>
            <a:endParaRPr lang="x-none" altLang="en-US" sz="3600"/>
          </a:p>
          <a:p>
            <a:pPr marL="971550" lvl="1" indent="-514350"/>
            <a:r>
              <a:rPr lang="x-none" altLang="en-US" sz="3200" i="1">
                <a:solidFill>
                  <a:schemeClr val="bg2">
                    <a:lumMod val="50000"/>
                  </a:schemeClr>
                </a:solidFill>
              </a:rPr>
              <a:t>What can be done with it?</a:t>
            </a:r>
            <a:endParaRPr lang="x-none" altLang="en-US" sz="3200" i="1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x-none" altLang="en-US" sz="3600"/>
              <a:t>Deployment</a:t>
            </a:r>
            <a:endParaRPr lang="x-none" altLang="en-US" sz="3600"/>
          </a:p>
          <a:p>
            <a:pPr marL="971550" lvl="1" indent="-514350"/>
            <a:r>
              <a:rPr lang="x-none" altLang="en-US" sz="3200" i="1">
                <a:solidFill>
                  <a:schemeClr val="bg2">
                    <a:lumMod val="50000"/>
                  </a:schemeClr>
                </a:solidFill>
              </a:rPr>
              <a:t>How to make it work for us?</a:t>
            </a:r>
            <a:endParaRPr lang="x-none" altLang="en-US" sz="3200" i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Architecture</a:t>
            </a:r>
            <a:endParaRPr lang="x-none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x-none" altLang="en-US"/>
              <a:t>What is Shiny and how should I think about it?</a:t>
            </a:r>
            <a:endParaRPr lang="x-none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Architecture</a:t>
            </a:r>
            <a:endParaRPr lang="x-none" altLang="en-US"/>
          </a:p>
        </p:txBody>
      </p:sp>
      <p:sp>
        <p:nvSpPr>
          <p:cNvPr id="4" name="Rounded Rectangle 3"/>
          <p:cNvSpPr/>
          <p:nvPr/>
        </p:nvSpPr>
        <p:spPr>
          <a:xfrm>
            <a:off x="7138670" y="1732915"/>
            <a:ext cx="3721100" cy="477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7658735" y="1713230"/>
            <a:ext cx="27006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800"/>
              <a:t>Webpage</a:t>
            </a:r>
            <a:endParaRPr lang="x-none" alt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1804035" y="1837055"/>
            <a:ext cx="3371215" cy="455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138680" y="1821815"/>
            <a:ext cx="27006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800"/>
              <a:t>Server</a:t>
            </a:r>
            <a:endParaRPr lang="x-none" altLang="en-US" sz="2800"/>
          </a:p>
        </p:txBody>
      </p:sp>
      <p:sp>
        <p:nvSpPr>
          <p:cNvPr id="8" name="Left Arrow 7"/>
          <p:cNvSpPr/>
          <p:nvPr/>
        </p:nvSpPr>
        <p:spPr>
          <a:xfrm>
            <a:off x="4315460" y="3094990"/>
            <a:ext cx="2984500" cy="472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5010785" y="4717415"/>
            <a:ext cx="2984500" cy="472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7798435" y="2872740"/>
            <a:ext cx="2456815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</p:spPr>
        <p:txBody>
          <a:bodyPr wrap="square" rtlCol="0">
            <a:spAutoFit/>
          </a:bodyPr>
          <a:p>
            <a:pPr indent="0">
              <a:buClrTx/>
              <a:buFont typeface="Wingdings" charset="2"/>
              <a:buNone/>
            </a:pPr>
            <a:r>
              <a:rPr lang="x-none" altLang="en-US"/>
              <a:t>Check boxes</a:t>
            </a:r>
            <a:endParaRPr lang="x-none" altLang="en-US"/>
          </a:p>
          <a:p>
            <a:pPr marL="285750" indent="-285750">
              <a:buClrTx/>
              <a:buFont typeface="Wingdings" charset="2"/>
              <a:buChar char=""/>
            </a:pPr>
            <a:r>
              <a:rPr lang="x-none" altLang="en-US"/>
              <a:t>Option 1</a:t>
            </a:r>
            <a:endParaRPr lang="x-none" altLang="en-US"/>
          </a:p>
          <a:p>
            <a:pPr marL="285750" indent="-285750">
              <a:buClrTx/>
              <a:buFont typeface="Wingdings" charset="2"/>
              <a:buChar char=""/>
            </a:pPr>
            <a:r>
              <a:rPr lang="x-none" altLang="en-US"/>
              <a:t>Option 2</a:t>
            </a:r>
            <a:endParaRPr lang="x-none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2929255" y="3335020"/>
            <a:ext cx="1019810" cy="365760"/>
          </a:xfrm>
          <a:prstGeom prst="rect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</p:spPr>
        <p:txBody>
          <a:bodyPr wrap="square" rtlCol="0">
            <a:spAutoFit/>
          </a:bodyPr>
          <a:p>
            <a:pPr indent="0">
              <a:buClrTx/>
              <a:buFont typeface="Wingdings" charset="2"/>
              <a:buNone/>
            </a:pPr>
            <a:r>
              <a:rPr lang="x-none" altLang="en-US"/>
              <a:t>Option 1 </a:t>
            </a:r>
            <a:endParaRPr lang="x-none" altLang="en-US"/>
          </a:p>
        </p:txBody>
      </p:sp>
      <p:sp>
        <p:nvSpPr>
          <p:cNvPr id="13" name="Down Arrow 12"/>
          <p:cNvSpPr/>
          <p:nvPr/>
        </p:nvSpPr>
        <p:spPr>
          <a:xfrm>
            <a:off x="3220720" y="3728085"/>
            <a:ext cx="339725" cy="2444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2618740" y="4157345"/>
            <a:ext cx="1640840" cy="914400"/>
          </a:xfrm>
          <a:prstGeom prst="rect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</p:spPr>
        <p:txBody>
          <a:bodyPr wrap="square" rtlCol="0">
            <a:spAutoFit/>
          </a:bodyPr>
          <a:p>
            <a:pPr indent="0" algn="ctr">
              <a:buClrTx/>
              <a:buFont typeface="Wingdings" charset="2"/>
              <a:buNone/>
            </a:pPr>
            <a:r>
              <a:rPr lang="x-none" altLang="en-US"/>
              <a:t>Generate Plot based on input values</a:t>
            </a:r>
            <a:endParaRPr lang="x-none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056880" y="4224020"/>
            <a:ext cx="2058670" cy="1463040"/>
            <a:chOff x="12688" y="6652"/>
            <a:chExt cx="3242" cy="2304"/>
          </a:xfrm>
        </p:grpSpPr>
        <p:sp>
          <p:nvSpPr>
            <p:cNvPr id="17" name="Text Box 16"/>
            <p:cNvSpPr txBox="1"/>
            <p:nvPr/>
          </p:nvSpPr>
          <p:spPr>
            <a:xfrm>
              <a:off x="12688" y="6652"/>
              <a:ext cx="3242" cy="230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2000"/>
              </a:schemeClr>
            </a:solidFill>
          </p:spPr>
          <p:txBody>
            <a:bodyPr wrap="square" rtlCol="0">
              <a:spAutoFit/>
            </a:bodyPr>
            <a:p>
              <a:pPr indent="0" algn="ctr">
                <a:buClrTx/>
                <a:buFont typeface="Wingdings" charset="2"/>
                <a:buNone/>
              </a:pPr>
              <a:endParaRPr lang="x-none" altLang="en-US"/>
            </a:p>
            <a:p>
              <a:pPr indent="0" algn="ctr">
                <a:buClrTx/>
                <a:buFont typeface="Wingdings" charset="2"/>
                <a:buNone/>
              </a:pPr>
              <a:endParaRPr lang="x-none" altLang="en-US"/>
            </a:p>
            <a:p>
              <a:pPr indent="0" algn="ctr">
                <a:buClrTx/>
                <a:buFont typeface="Wingdings" charset="2"/>
                <a:buNone/>
              </a:pPr>
              <a:endParaRPr lang="x-none" altLang="en-US"/>
            </a:p>
            <a:p>
              <a:pPr indent="0" algn="ctr">
                <a:buClrTx/>
                <a:buFont typeface="Wingdings" charset="2"/>
                <a:buNone/>
              </a:pPr>
              <a:endParaRPr lang="x-none" altLang="en-US"/>
            </a:p>
            <a:p>
              <a:pPr indent="0" algn="ctr">
                <a:buClrTx/>
                <a:buFont typeface="Wingdings" charset="2"/>
                <a:buNone/>
              </a:pPr>
              <a:endParaRPr lang="x-none" alt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083" y="6884"/>
              <a:ext cx="16" cy="1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099" y="8553"/>
              <a:ext cx="23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13099" y="7027"/>
              <a:ext cx="2328" cy="1411"/>
            </a:xfrm>
            <a:custGeom>
              <a:avLst/>
              <a:gdLst>
                <a:gd name="connisteX0" fmla="*/ 0 w 1335405"/>
                <a:gd name="connsiteY0" fmla="*/ 245903 h 579979"/>
                <a:gd name="connisteX1" fmla="*/ 60960 w 1335405"/>
                <a:gd name="connsiteY1" fmla="*/ 174783 h 579979"/>
                <a:gd name="connisteX2" fmla="*/ 122555 w 1335405"/>
                <a:gd name="connsiteY2" fmla="*/ 103028 h 579979"/>
                <a:gd name="connisteX3" fmla="*/ 193675 w 1335405"/>
                <a:gd name="connsiteY3" fmla="*/ 42068 h 579979"/>
                <a:gd name="connisteX4" fmla="*/ 264795 w 1335405"/>
                <a:gd name="connsiteY4" fmla="*/ 11588 h 579979"/>
                <a:gd name="connisteX5" fmla="*/ 336550 w 1335405"/>
                <a:gd name="connsiteY5" fmla="*/ 1428 h 579979"/>
                <a:gd name="connisteX6" fmla="*/ 407670 w 1335405"/>
                <a:gd name="connsiteY6" fmla="*/ 1428 h 579979"/>
                <a:gd name="connisteX7" fmla="*/ 479425 w 1335405"/>
                <a:gd name="connsiteY7" fmla="*/ 11588 h 579979"/>
                <a:gd name="connisteX8" fmla="*/ 540385 w 1335405"/>
                <a:gd name="connsiteY8" fmla="*/ 82708 h 579979"/>
                <a:gd name="connisteX9" fmla="*/ 581025 w 1335405"/>
                <a:gd name="connsiteY9" fmla="*/ 154463 h 579979"/>
                <a:gd name="connisteX10" fmla="*/ 621665 w 1335405"/>
                <a:gd name="connsiteY10" fmla="*/ 225583 h 579979"/>
                <a:gd name="connisteX11" fmla="*/ 662940 w 1335405"/>
                <a:gd name="connsiteY11" fmla="*/ 297338 h 579979"/>
                <a:gd name="connisteX12" fmla="*/ 693420 w 1335405"/>
                <a:gd name="connsiteY12" fmla="*/ 368458 h 579979"/>
                <a:gd name="connisteX13" fmla="*/ 713740 w 1335405"/>
                <a:gd name="connsiteY13" fmla="*/ 439578 h 579979"/>
                <a:gd name="connisteX14" fmla="*/ 744220 w 1335405"/>
                <a:gd name="connsiteY14" fmla="*/ 511333 h 579979"/>
                <a:gd name="connisteX15" fmla="*/ 815340 w 1335405"/>
                <a:gd name="connsiteY15" fmla="*/ 572293 h 579979"/>
                <a:gd name="connisteX16" fmla="*/ 887095 w 1335405"/>
                <a:gd name="connsiteY16" fmla="*/ 572293 h 579979"/>
                <a:gd name="connisteX17" fmla="*/ 958215 w 1335405"/>
                <a:gd name="connsiteY17" fmla="*/ 531653 h 579979"/>
                <a:gd name="connisteX18" fmla="*/ 1009015 w 1335405"/>
                <a:gd name="connsiteY18" fmla="*/ 459898 h 579979"/>
                <a:gd name="connisteX19" fmla="*/ 1039495 w 1335405"/>
                <a:gd name="connsiteY19" fmla="*/ 388778 h 579979"/>
                <a:gd name="connisteX20" fmla="*/ 1111250 w 1335405"/>
                <a:gd name="connsiteY20" fmla="*/ 348138 h 579979"/>
                <a:gd name="connisteX21" fmla="*/ 1182370 w 1335405"/>
                <a:gd name="connsiteY21" fmla="*/ 327818 h 579979"/>
                <a:gd name="connisteX22" fmla="*/ 1254125 w 1335405"/>
                <a:gd name="connsiteY22" fmla="*/ 266223 h 579979"/>
                <a:gd name="connisteX23" fmla="*/ 1284605 w 1335405"/>
                <a:gd name="connsiteY23" fmla="*/ 195103 h 579979"/>
                <a:gd name="connisteX24" fmla="*/ 1335405 w 1335405"/>
                <a:gd name="connsiteY24" fmla="*/ 123983 h 57997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</a:cxnLst>
              <a:rect l="l" t="t" r="r" b="b"/>
              <a:pathLst>
                <a:path w="1335405" h="579980">
                  <a:moveTo>
                    <a:pt x="0" y="245904"/>
                  </a:moveTo>
                  <a:cubicBezTo>
                    <a:pt x="10795" y="233204"/>
                    <a:pt x="36195" y="203359"/>
                    <a:pt x="60960" y="174784"/>
                  </a:cubicBezTo>
                  <a:cubicBezTo>
                    <a:pt x="85725" y="146209"/>
                    <a:pt x="95885" y="129699"/>
                    <a:pt x="122555" y="103029"/>
                  </a:cubicBezTo>
                  <a:cubicBezTo>
                    <a:pt x="149225" y="76359"/>
                    <a:pt x="165100" y="60484"/>
                    <a:pt x="193675" y="42069"/>
                  </a:cubicBezTo>
                  <a:cubicBezTo>
                    <a:pt x="222250" y="23654"/>
                    <a:pt x="236220" y="19844"/>
                    <a:pt x="264795" y="11589"/>
                  </a:cubicBezTo>
                  <a:cubicBezTo>
                    <a:pt x="293370" y="3334"/>
                    <a:pt x="307975" y="3334"/>
                    <a:pt x="336550" y="1429"/>
                  </a:cubicBezTo>
                  <a:cubicBezTo>
                    <a:pt x="365125" y="-476"/>
                    <a:pt x="379095" y="-476"/>
                    <a:pt x="407670" y="1429"/>
                  </a:cubicBezTo>
                  <a:cubicBezTo>
                    <a:pt x="436245" y="3334"/>
                    <a:pt x="452755" y="-4921"/>
                    <a:pt x="479425" y="11589"/>
                  </a:cubicBezTo>
                  <a:cubicBezTo>
                    <a:pt x="506095" y="28099"/>
                    <a:pt x="520065" y="54134"/>
                    <a:pt x="540385" y="82709"/>
                  </a:cubicBezTo>
                  <a:cubicBezTo>
                    <a:pt x="560705" y="111284"/>
                    <a:pt x="564515" y="125889"/>
                    <a:pt x="581025" y="154464"/>
                  </a:cubicBezTo>
                  <a:cubicBezTo>
                    <a:pt x="597535" y="183039"/>
                    <a:pt x="605155" y="197009"/>
                    <a:pt x="621665" y="225584"/>
                  </a:cubicBezTo>
                  <a:cubicBezTo>
                    <a:pt x="638175" y="254159"/>
                    <a:pt x="648335" y="268764"/>
                    <a:pt x="662940" y="297339"/>
                  </a:cubicBezTo>
                  <a:cubicBezTo>
                    <a:pt x="677545" y="325914"/>
                    <a:pt x="683260" y="339884"/>
                    <a:pt x="693420" y="368459"/>
                  </a:cubicBezTo>
                  <a:cubicBezTo>
                    <a:pt x="703580" y="397034"/>
                    <a:pt x="703580" y="411004"/>
                    <a:pt x="713740" y="439579"/>
                  </a:cubicBezTo>
                  <a:cubicBezTo>
                    <a:pt x="723900" y="468154"/>
                    <a:pt x="723900" y="484664"/>
                    <a:pt x="744220" y="511334"/>
                  </a:cubicBezTo>
                  <a:cubicBezTo>
                    <a:pt x="764540" y="538004"/>
                    <a:pt x="786765" y="560229"/>
                    <a:pt x="815340" y="572294"/>
                  </a:cubicBezTo>
                  <a:cubicBezTo>
                    <a:pt x="843915" y="584359"/>
                    <a:pt x="858520" y="580549"/>
                    <a:pt x="887095" y="572294"/>
                  </a:cubicBezTo>
                  <a:cubicBezTo>
                    <a:pt x="915670" y="564039"/>
                    <a:pt x="934085" y="553879"/>
                    <a:pt x="958215" y="531654"/>
                  </a:cubicBezTo>
                  <a:cubicBezTo>
                    <a:pt x="982345" y="509429"/>
                    <a:pt x="992505" y="488474"/>
                    <a:pt x="1009015" y="459899"/>
                  </a:cubicBezTo>
                  <a:cubicBezTo>
                    <a:pt x="1025525" y="431324"/>
                    <a:pt x="1019175" y="411004"/>
                    <a:pt x="1039495" y="388779"/>
                  </a:cubicBezTo>
                  <a:cubicBezTo>
                    <a:pt x="1059815" y="366554"/>
                    <a:pt x="1082675" y="360204"/>
                    <a:pt x="1111250" y="348139"/>
                  </a:cubicBezTo>
                  <a:cubicBezTo>
                    <a:pt x="1139825" y="336074"/>
                    <a:pt x="1153795" y="344329"/>
                    <a:pt x="1182370" y="327819"/>
                  </a:cubicBezTo>
                  <a:cubicBezTo>
                    <a:pt x="1210945" y="311309"/>
                    <a:pt x="1233805" y="292894"/>
                    <a:pt x="1254125" y="266224"/>
                  </a:cubicBezTo>
                  <a:cubicBezTo>
                    <a:pt x="1274445" y="239554"/>
                    <a:pt x="1268095" y="223679"/>
                    <a:pt x="1284605" y="195104"/>
                  </a:cubicBezTo>
                  <a:cubicBezTo>
                    <a:pt x="1301115" y="166529"/>
                    <a:pt x="1325880" y="136684"/>
                    <a:pt x="1335405" y="123984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ldLvl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Architecture</a:t>
            </a:r>
            <a:endParaRPr lang="x-none" altLang="en-US"/>
          </a:p>
        </p:txBody>
      </p:sp>
      <p:sp>
        <p:nvSpPr>
          <p:cNvPr id="4" name="Rounded Rectangle 3"/>
          <p:cNvSpPr/>
          <p:nvPr/>
        </p:nvSpPr>
        <p:spPr>
          <a:xfrm>
            <a:off x="7138670" y="1732915"/>
            <a:ext cx="3721100" cy="477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7658735" y="1713230"/>
            <a:ext cx="27006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800"/>
              <a:t>Webpage</a:t>
            </a:r>
            <a:endParaRPr lang="x-none" altLang="en-US" sz="2800"/>
          </a:p>
        </p:txBody>
      </p:sp>
      <p:sp>
        <p:nvSpPr>
          <p:cNvPr id="6" name="Rounded Rectangle 5"/>
          <p:cNvSpPr/>
          <p:nvPr/>
        </p:nvSpPr>
        <p:spPr>
          <a:xfrm>
            <a:off x="1804035" y="1837055"/>
            <a:ext cx="3371215" cy="455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138680" y="1821815"/>
            <a:ext cx="270065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800"/>
              <a:t>Server</a:t>
            </a:r>
            <a:endParaRPr lang="x-none" altLang="en-US" sz="2800"/>
          </a:p>
        </p:txBody>
      </p:sp>
      <p:sp>
        <p:nvSpPr>
          <p:cNvPr id="8" name="Left Arrow 7"/>
          <p:cNvSpPr/>
          <p:nvPr/>
        </p:nvSpPr>
        <p:spPr>
          <a:xfrm>
            <a:off x="4315460" y="3094990"/>
            <a:ext cx="2984500" cy="472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5010785" y="4717415"/>
            <a:ext cx="2569845" cy="472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544820" y="3524885"/>
            <a:ext cx="128460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x-none" altLang="en-US" sz="2400"/>
              <a:t>Inputs</a:t>
            </a:r>
            <a:endParaRPr lang="x-none" altLang="en-US" sz="2400"/>
          </a:p>
          <a:p>
            <a:pPr algn="ctr"/>
            <a:r>
              <a:rPr lang="x-none" altLang="en-US" sz="2400"/>
              <a:t>&amp;</a:t>
            </a:r>
            <a:endParaRPr lang="x-none" altLang="en-US" sz="2400"/>
          </a:p>
          <a:p>
            <a:pPr algn="ctr"/>
            <a:r>
              <a:rPr lang="x-none" altLang="en-US" sz="2400"/>
              <a:t>Outputs</a:t>
            </a:r>
            <a:endParaRPr lang="x-none" altLang="en-US" sz="24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rcRect l="45482" t="7248" r="2478" b="5370"/>
          <a:stretch>
            <a:fillRect/>
          </a:stretch>
        </p:blipFill>
        <p:spPr>
          <a:xfrm>
            <a:off x="7562850" y="2831465"/>
            <a:ext cx="2952115" cy="28092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l="1978" t="-5975" r="58156" b="11369"/>
          <a:stretch>
            <a:fillRect/>
          </a:stretch>
        </p:blipFill>
        <p:spPr>
          <a:xfrm>
            <a:off x="2222500" y="2876550"/>
            <a:ext cx="2009775" cy="258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 animBg="1"/>
      <p:bldP spid="8" grpId="1" animBg="1"/>
      <p:bldP spid="8" grpId="2" animBg="1"/>
      <p:bldP spid="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Implementation</a:t>
            </a:r>
            <a:endParaRPr lang="x-none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501140" y="1744980"/>
            <a:ext cx="5176520" cy="4084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p>
            <a:r>
              <a:rPr lang="en-US" sz="1600">
                <a:latin typeface="Bitstream Vera Sans Mono" charset="0"/>
              </a:rPr>
              <a:t>library(shiny)</a:t>
            </a:r>
            <a:endParaRPr lang="en-US" sz="1600">
              <a:latin typeface="Bitstream Vera Sans Mono" charset="0"/>
            </a:endParaRPr>
          </a:p>
          <a:p>
            <a:endParaRPr lang="en-US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ui </a:t>
            </a:r>
            <a:r>
              <a:rPr lang="x-none" altLang="en-US" sz="1600">
                <a:latin typeface="Bitstream Vera Sans Mono" charset="0"/>
              </a:rPr>
              <a:t>=</a:t>
            </a:r>
            <a:r>
              <a:rPr lang="en-US" sz="1600">
                <a:latin typeface="Bitstream Vera Sans Mono" charset="0"/>
              </a:rPr>
              <a:t> fluidPage(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sliderInput(inputId = "num", 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label = "Choose a number", 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value = 25, min = 1, max = 100),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plotOutput("hist")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)</a:t>
            </a:r>
            <a:endParaRPr lang="en-US" sz="1600">
              <a:latin typeface="Bitstream Vera Sans Mono" charset="0"/>
            </a:endParaRPr>
          </a:p>
          <a:p>
            <a:endParaRPr lang="en-US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server </a:t>
            </a:r>
            <a:r>
              <a:rPr lang="x-none" altLang="en-US" sz="1600">
                <a:latin typeface="Bitstream Vera Sans Mono" charset="0"/>
              </a:rPr>
              <a:t>=</a:t>
            </a:r>
            <a:r>
              <a:rPr lang="en-US" sz="1600">
                <a:latin typeface="Bitstream Vera Sans Mono" charset="0"/>
              </a:rPr>
              <a:t> function(input, output) {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output$hist &lt;- renderPlot({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  hist(rnorm(input$num))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  })</a:t>
            </a:r>
            <a:endParaRPr lang="en-US" sz="1600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}</a:t>
            </a:r>
            <a:endParaRPr lang="en-US" sz="1600">
              <a:latin typeface="Bitstream Vera Sans Mono" charset="0"/>
            </a:endParaRPr>
          </a:p>
          <a:p>
            <a:endParaRPr lang="en-US">
              <a:latin typeface="Bitstream Vera Sans Mono" charset="0"/>
            </a:endParaRPr>
          </a:p>
          <a:p>
            <a:r>
              <a:rPr lang="en-US" sz="1600">
                <a:latin typeface="Bitstream Vera Sans Mono" charset="0"/>
              </a:rPr>
              <a:t>shinyApp(ui = ui, server = server)</a:t>
            </a:r>
            <a:endParaRPr lang="en-US" sz="1600">
              <a:latin typeface="Bitstream Vera Sans Mono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510145" y="2865120"/>
            <a:ext cx="349694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4400"/>
              <a:t>Source code of a Shiny app</a:t>
            </a:r>
            <a:endParaRPr lang="x-none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Implementation</a:t>
            </a:r>
            <a:endParaRPr lang="x-none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485265" y="1744980"/>
            <a:ext cx="5192395" cy="4084320"/>
            <a:chOff x="2339" y="2748"/>
            <a:chExt cx="8177" cy="6432"/>
          </a:xfrm>
        </p:grpSpPr>
        <p:sp>
          <p:nvSpPr>
            <p:cNvPr id="4" name="Text Box 3"/>
            <p:cNvSpPr txBox="1"/>
            <p:nvPr/>
          </p:nvSpPr>
          <p:spPr>
            <a:xfrm>
              <a:off x="2364" y="2748"/>
              <a:ext cx="8152" cy="6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t">
              <a:spAutoFit/>
            </a:bodyPr>
            <a:p>
              <a:r>
                <a:rPr lang="en-US" sz="1600">
                  <a:latin typeface="Bitstream Vera Sans Mono" charset="0"/>
                </a:rPr>
                <a:t>library(shiny)</a:t>
              </a:r>
              <a:endParaRPr lang="en-US" sz="1600">
                <a:latin typeface="Bitstream Vera Sans Mono" charset="0"/>
              </a:endParaRPr>
            </a:p>
            <a:p>
              <a:endParaRPr lang="en-US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ui </a:t>
              </a:r>
              <a:r>
                <a:rPr lang="x-none" altLang="en-US" sz="1600">
                  <a:latin typeface="Bitstream Vera Sans Mono" charset="0"/>
                </a:rPr>
                <a:t>=</a:t>
              </a:r>
              <a:r>
                <a:rPr lang="en-US" sz="1600">
                  <a:latin typeface="Bitstream Vera Sans Mono" charset="0"/>
                </a:rPr>
                <a:t> fluidPage(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sliderInput(inputId = "num", 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  label = "Choose a number", 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  value = 25, min = 1, max = 100),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plotOutput("hist")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)</a:t>
              </a:r>
              <a:endParaRPr lang="en-US" sz="1600">
                <a:latin typeface="Bitstream Vera Sans Mono" charset="0"/>
              </a:endParaRPr>
            </a:p>
            <a:p>
              <a:endParaRPr lang="en-US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server </a:t>
              </a:r>
              <a:r>
                <a:rPr lang="x-none" altLang="en-US" sz="1600">
                  <a:latin typeface="Bitstream Vera Sans Mono" charset="0"/>
                </a:rPr>
                <a:t>=</a:t>
              </a:r>
              <a:r>
                <a:rPr lang="en-US" sz="1600">
                  <a:latin typeface="Bitstream Vera Sans Mono" charset="0"/>
                </a:rPr>
                <a:t> function(input, output) {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output$hist &lt;- renderPlot({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  hist(rnorm(input$num))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  })</a:t>
              </a:r>
              <a:endParaRPr lang="en-US" sz="1600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}</a:t>
              </a:r>
              <a:endParaRPr lang="en-US" sz="1600">
                <a:latin typeface="Bitstream Vera Sans Mono" charset="0"/>
              </a:endParaRPr>
            </a:p>
            <a:p>
              <a:endParaRPr lang="en-US">
                <a:latin typeface="Bitstream Vera Sans Mono" charset="0"/>
              </a:endParaRPr>
            </a:p>
            <a:p>
              <a:r>
                <a:rPr lang="en-US" sz="1600">
                  <a:latin typeface="Bitstream Vera Sans Mono" charset="0"/>
                </a:rPr>
                <a:t>shinyApp(ui = ui, server = server)</a:t>
              </a:r>
              <a:endParaRPr lang="en-US" sz="1600">
                <a:latin typeface="Bitstream Vera Sans Mono" charset="0"/>
              </a:endParaRPr>
            </a:p>
          </p:txBody>
        </p:sp>
        <p:sp>
          <p:nvSpPr>
            <p:cNvPr id="6" name="Round Diagonal Corner Rectangle 5"/>
            <p:cNvSpPr/>
            <p:nvPr/>
          </p:nvSpPr>
          <p:spPr>
            <a:xfrm>
              <a:off x="2364" y="3625"/>
              <a:ext cx="7192" cy="2344"/>
            </a:xfrm>
            <a:prstGeom prst="round2Diag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2339" y="6265"/>
              <a:ext cx="7192" cy="2344"/>
            </a:xfrm>
            <a:prstGeom prst="round2Diag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6783705" y="2594610"/>
            <a:ext cx="580390" cy="90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892415" y="2418080"/>
            <a:ext cx="35941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charset="0"/>
              <a:buNone/>
            </a:pPr>
            <a:r>
              <a:rPr lang="x-none" altLang="en-US" sz="2400"/>
              <a:t>UI</a:t>
            </a:r>
            <a:endParaRPr lang="x-none" altLang="en-US" sz="2400"/>
          </a:p>
          <a:p>
            <a:pPr marL="285750" indent="-285750">
              <a:buFont typeface="Arial" charset="0"/>
              <a:buChar char="•"/>
            </a:pPr>
            <a:r>
              <a:rPr lang="x-none" altLang="en-US" sz="2400"/>
              <a:t>Slider Input</a:t>
            </a:r>
            <a:endParaRPr lang="x-none" altLang="en-US" sz="2400"/>
          </a:p>
          <a:p>
            <a:pPr marL="285750" indent="-285750">
              <a:buFont typeface="Arial" charset="0"/>
              <a:buChar char="•"/>
            </a:pPr>
            <a:r>
              <a:rPr lang="x-none" altLang="en-US" sz="2400"/>
              <a:t>Plot Output</a:t>
            </a:r>
            <a:endParaRPr lang="x-none" altLang="en-US" sz="2400"/>
          </a:p>
        </p:txBody>
      </p:sp>
      <p:sp>
        <p:nvSpPr>
          <p:cNvPr id="11" name="Right Arrow 10"/>
          <p:cNvSpPr/>
          <p:nvPr/>
        </p:nvSpPr>
        <p:spPr>
          <a:xfrm>
            <a:off x="6858635" y="4296410"/>
            <a:ext cx="580390" cy="901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7967345" y="4119880"/>
            <a:ext cx="359410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charset="0"/>
              <a:buNone/>
            </a:pPr>
            <a:r>
              <a:rPr lang="x-none" altLang="en-US" sz="2400"/>
              <a:t>Server</a:t>
            </a:r>
            <a:endParaRPr lang="x-none" altLang="en-US" sz="2400"/>
          </a:p>
          <a:p>
            <a:pPr marL="285750" indent="-285750">
              <a:buFont typeface="Arial" charset="0"/>
              <a:buChar char="•"/>
            </a:pPr>
            <a:r>
              <a:rPr lang="x-none" altLang="en-US" sz="2400"/>
              <a:t>Output Plot</a:t>
            </a:r>
            <a:endParaRPr lang="x-none" altLang="en-US" sz="2400"/>
          </a:p>
          <a:p>
            <a:pPr marL="742950" lvl="1" indent="-285750">
              <a:buFont typeface="Arial" charset="0"/>
              <a:buChar char="•"/>
            </a:pPr>
            <a:r>
              <a:rPr lang="x-none" altLang="en-US" sz="2400"/>
              <a:t>histogram</a:t>
            </a:r>
            <a:endParaRPr lang="x-none" altLang="en-US" sz="2400"/>
          </a:p>
          <a:p>
            <a:pPr marL="1200150" lvl="2" indent="-285750">
              <a:buFont typeface="Arial" charset="0"/>
              <a:buChar char="•"/>
            </a:pPr>
            <a:r>
              <a:rPr lang="x-none" altLang="en-US" sz="2400"/>
              <a:t>Random (num)</a:t>
            </a:r>
            <a:endParaRPr lang="x-non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en-US"/>
              <a:t>Flexible IO</a:t>
            </a:r>
            <a:endParaRPr lang="x-none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5050" y="1642110"/>
            <a:ext cx="7744460" cy="4351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0175" y="2821940"/>
            <a:ext cx="846455" cy="896620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75735" y="4457700"/>
            <a:ext cx="1397000" cy="896620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62295" y="3585845"/>
            <a:ext cx="1397000" cy="896620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45045" y="4452620"/>
            <a:ext cx="1844675" cy="896620"/>
          </a:xfrm>
          <a:prstGeom prst="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417195" y="3076575"/>
            <a:ext cx="287401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en-US" sz="2400"/>
              <a:t>Combining just a few input widgets yields a highly functional UI</a:t>
            </a:r>
            <a:endParaRPr lang="x-non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4032</Words>
  <Application>Kingsoft Office WPP</Application>
  <PresentationFormat>Widescreen</PresentationFormat>
  <Paragraphs>354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Architecture</vt:lpstr>
      <vt:lpstr>PowerPoint 演示文稿</vt:lpstr>
      <vt:lpstr>Implementation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Examples</vt:lpstr>
      <vt:lpstr>PowerPoint 演示文稿</vt:lpstr>
      <vt:lpstr>PowerPoint 演示文稿</vt:lpstr>
      <vt:lpstr>Deployment (network architecture)</vt:lpstr>
      <vt:lpstr>Deployment (network architecture)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Shiny for Scientists</dc:title>
  <dc:creator>ishmael</dc:creator>
  <cp:lastModifiedBy>ishmael</cp:lastModifiedBy>
  <cp:revision>31</cp:revision>
  <dcterms:created xsi:type="dcterms:W3CDTF">2016-10-20T18:12:28Z</dcterms:created>
  <dcterms:modified xsi:type="dcterms:W3CDTF">2016-10-20T18:12:28Z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